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74" r:id="rId2"/>
    <p:sldId id="295" r:id="rId3"/>
    <p:sldId id="296" r:id="rId4"/>
    <p:sldId id="298" r:id="rId5"/>
    <p:sldId id="286" r:id="rId6"/>
    <p:sldId id="289" r:id="rId7"/>
    <p:sldId id="300" r:id="rId8"/>
    <p:sldId id="301" r:id="rId9"/>
    <p:sldId id="299" r:id="rId10"/>
  </p:sldIdLst>
  <p:sldSz cx="12192000" cy="6858000"/>
  <p:notesSz cx="6858000" cy="9144000"/>
  <p:embeddedFontLst>
    <p:embeddedFont>
      <p:font typeface="HY얕은샘물M" panose="02030600000101010101" pitchFamily="18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휴먼모음T" panose="02030504000101010101" pitchFamily="18" charset="-127"/>
      <p:regular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8689"/>
    <a:srgbClr val="F4F4EA"/>
    <a:srgbClr val="A5C8C5"/>
    <a:srgbClr val="F7F7F2"/>
    <a:srgbClr val="F8F8F8"/>
    <a:srgbClr val="F9F9F9"/>
    <a:srgbClr val="D0ABD5"/>
    <a:srgbClr val="B384B7"/>
    <a:srgbClr val="E4CD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49" d="100"/>
          <a:sy n="49" d="100"/>
        </p:scale>
        <p:origin x="58" y="4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7A65E0-9173-4910-A922-DE8C541A8412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6C5006-F601-4E41-A9D6-C17C79095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42671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445E79-786A-4398-9C70-F04A53E75C3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B80935-271F-4AAD-9B44-9E92BF1BAF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22950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092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214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083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220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046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875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632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665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895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899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634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61AAD-F630-4929-9263-189F10BC6DC4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733DE0-AA45-4142-AE18-38D62FB51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2315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SID-DGU/2020-1-OSSP2-dobest-8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1732314"/>
            <a:ext cx="12192000" cy="4020583"/>
          </a:xfrm>
          <a:prstGeom prst="rect">
            <a:avLst/>
          </a:prstGeom>
          <a:solidFill>
            <a:srgbClr val="F4F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900" tIns="51951" rIns="103900" bIns="51951" rtlCol="0" anchor="ctr"/>
          <a:lstStyle/>
          <a:p>
            <a:pPr algn="ctr"/>
            <a:endParaRPr lang="ko-KR" altLang="en-US" sz="2400"/>
          </a:p>
        </p:txBody>
      </p:sp>
      <p:grpSp>
        <p:nvGrpSpPr>
          <p:cNvPr id="38" name="그룹 37"/>
          <p:cNvGrpSpPr/>
          <p:nvPr/>
        </p:nvGrpSpPr>
        <p:grpSpPr>
          <a:xfrm>
            <a:off x="3805613" y="2264207"/>
            <a:ext cx="5768693" cy="2538715"/>
            <a:chOff x="3751825" y="2264207"/>
            <a:chExt cx="5768693" cy="2538715"/>
          </a:xfrm>
        </p:grpSpPr>
        <p:grpSp>
          <p:nvGrpSpPr>
            <p:cNvPr id="18" name="그룹 17"/>
            <p:cNvGrpSpPr/>
            <p:nvPr/>
          </p:nvGrpSpPr>
          <p:grpSpPr>
            <a:xfrm>
              <a:off x="3751825" y="2264207"/>
              <a:ext cx="5351929" cy="2538715"/>
              <a:chOff x="4142322" y="1451991"/>
              <a:chExt cx="3841622" cy="2101199"/>
            </a:xfrm>
          </p:grpSpPr>
          <p:sp>
            <p:nvSpPr>
              <p:cNvPr id="19" name="직사각형 18"/>
              <p:cNvSpPr/>
              <p:nvPr/>
            </p:nvSpPr>
            <p:spPr>
              <a:xfrm>
                <a:off x="4474005" y="1598483"/>
                <a:ext cx="3254793" cy="1808218"/>
              </a:xfrm>
              <a:prstGeom prst="rect">
                <a:avLst/>
              </a:prstGeom>
              <a:noFill/>
              <a:ln w="38100">
                <a:solidFill>
                  <a:srgbClr val="6E86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20" name="직사각형 19"/>
              <p:cNvSpPr/>
              <p:nvPr/>
            </p:nvSpPr>
            <p:spPr>
              <a:xfrm>
                <a:off x="4367728" y="1451991"/>
                <a:ext cx="3467346" cy="2101199"/>
              </a:xfrm>
              <a:prstGeom prst="rect">
                <a:avLst/>
              </a:prstGeom>
              <a:noFill/>
              <a:ln w="28575">
                <a:solidFill>
                  <a:srgbClr val="6E86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4142322" y="2245660"/>
                <a:ext cx="3841622" cy="513866"/>
              </a:xfrm>
              <a:prstGeom prst="rect">
                <a:avLst/>
              </a:prstGeom>
              <a:solidFill>
                <a:srgbClr val="F4F4E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7" name="직사각형 36"/>
            <p:cNvSpPr/>
            <p:nvPr/>
          </p:nvSpPr>
          <p:spPr>
            <a:xfrm>
              <a:off x="3751825" y="2876910"/>
              <a:ext cx="5768693" cy="1332019"/>
            </a:xfrm>
            <a:prstGeom prst="rect">
              <a:avLst/>
            </a:prstGeom>
            <a:solidFill>
              <a:srgbClr val="F4F4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4936291" y="2876910"/>
            <a:ext cx="3264363" cy="656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4267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Dobest</a:t>
            </a:r>
            <a:endParaRPr lang="en-US" altLang="ko-KR" sz="4267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650828" y="3710559"/>
            <a:ext cx="3736427" cy="656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4267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OSSP</a:t>
            </a:r>
            <a:r>
              <a:rPr lang="ko-KR" altLang="en-US" sz="4267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중간발표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C4AC98E-ED7D-4821-BFB5-363FD2A9BDA6}"/>
              </a:ext>
            </a:extLst>
          </p:cNvPr>
          <p:cNvSpPr/>
          <p:nvPr/>
        </p:nvSpPr>
        <p:spPr>
          <a:xfrm>
            <a:off x="7218968" y="5634607"/>
            <a:ext cx="4710676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컴퓨터공학과 </a:t>
            </a:r>
            <a:r>
              <a:rPr lang="en-US" altLang="ko-KR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2017112098 </a:t>
            </a:r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한재진</a:t>
            </a:r>
            <a:endParaRPr lang="en-US" altLang="ko-KR" sz="2400" dirty="0">
              <a:solidFill>
                <a:srgbClr val="A5C8C5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컴퓨터공학과 </a:t>
            </a:r>
            <a:r>
              <a:rPr lang="en-US" altLang="ko-KR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2018112013 </a:t>
            </a:r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이서연</a:t>
            </a:r>
            <a:endParaRPr lang="en-US" altLang="ko-KR" sz="2400" dirty="0">
              <a:solidFill>
                <a:srgbClr val="A5C8C5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컴퓨터공학과 </a:t>
            </a:r>
            <a:r>
              <a:rPr lang="en-US" altLang="ko-KR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2018112020 </a:t>
            </a:r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노수민</a:t>
            </a:r>
          </a:p>
        </p:txBody>
      </p:sp>
    </p:spTree>
    <p:extLst>
      <p:ext uri="{BB962C8B-B14F-4D97-AF65-F5344CB8AC3E}">
        <p14:creationId xmlns:p14="http://schemas.microsoft.com/office/powerpoint/2010/main" val="2116044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732314"/>
            <a:ext cx="12192000" cy="4020583"/>
          </a:xfrm>
          <a:prstGeom prst="rect">
            <a:avLst/>
          </a:prstGeom>
          <a:solidFill>
            <a:srgbClr val="F4F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900" tIns="51951" rIns="103900" bIns="51951"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TextBox 2"/>
          <p:cNvSpPr txBox="1"/>
          <p:nvPr/>
        </p:nvSpPr>
        <p:spPr>
          <a:xfrm>
            <a:off x="6822634" y="1644655"/>
            <a:ext cx="265457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01 </a:t>
            </a:r>
            <a:r>
              <a:rPr lang="ko-KR" alt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프로젝트 설명</a:t>
            </a:r>
            <a:endParaRPr lang="en-US" sz="2800" cap="all" spc="75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22634" y="2766247"/>
            <a:ext cx="347050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02 </a:t>
            </a:r>
            <a:r>
              <a:rPr lang="ko-KR" alt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프로젝트 진행 과정</a:t>
            </a:r>
            <a:endParaRPr lang="en-US" sz="2800" cap="all" spc="75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2634" y="3887839"/>
            <a:ext cx="229710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03 </a:t>
            </a:r>
            <a:r>
              <a:rPr lang="ko-KR" alt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향후 계획</a:t>
            </a:r>
            <a:r>
              <a:rPr 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8F7BD1-A556-4554-9800-2D01A9615332}"/>
              </a:ext>
            </a:extLst>
          </p:cNvPr>
          <p:cNvSpPr txBox="1"/>
          <p:nvPr/>
        </p:nvSpPr>
        <p:spPr>
          <a:xfrm>
            <a:off x="1965209" y="3222164"/>
            <a:ext cx="31390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rgbClr val="6E8689"/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 차</a:t>
            </a:r>
            <a:endParaRPr lang="id-ID" altLang="ko-KR" sz="6000" b="1" dirty="0">
              <a:solidFill>
                <a:srgbClr val="6E8689"/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4DBCD41-58EE-4C33-9BEC-11B0514CAFE7}"/>
              </a:ext>
            </a:extLst>
          </p:cNvPr>
          <p:cNvGrpSpPr/>
          <p:nvPr/>
        </p:nvGrpSpPr>
        <p:grpSpPr>
          <a:xfrm>
            <a:off x="4582994" y="2223978"/>
            <a:ext cx="1513006" cy="1625319"/>
            <a:chOff x="7068505" y="2404332"/>
            <a:chExt cx="1513006" cy="1625319"/>
          </a:xfrm>
        </p:grpSpPr>
        <p:sp>
          <p:nvSpPr>
            <p:cNvPr id="15" name="원호 14">
              <a:extLst>
                <a:ext uri="{FF2B5EF4-FFF2-40B4-BE49-F238E27FC236}">
                  <a16:creationId xmlns:a16="http://schemas.microsoft.com/office/drawing/2014/main" id="{1915CF71-5A30-4054-B928-A1C625D110B1}"/>
                </a:ext>
              </a:extLst>
            </p:cNvPr>
            <p:cNvSpPr/>
            <p:nvPr/>
          </p:nvSpPr>
          <p:spPr>
            <a:xfrm rot="6112334" flipH="1">
              <a:off x="7076768" y="2461612"/>
              <a:ext cx="1429080" cy="1314519"/>
            </a:xfrm>
            <a:prstGeom prst="arc">
              <a:avLst>
                <a:gd name="adj1" fmla="val 17625868"/>
                <a:gd name="adj2" fmla="val 276165"/>
              </a:avLst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원호 15">
              <a:extLst>
                <a:ext uri="{FF2B5EF4-FFF2-40B4-BE49-F238E27FC236}">
                  <a16:creationId xmlns:a16="http://schemas.microsoft.com/office/drawing/2014/main" id="{0793BD8E-2451-4F57-B5AF-CF3D645489EB}"/>
                </a:ext>
              </a:extLst>
            </p:cNvPr>
            <p:cNvSpPr/>
            <p:nvPr/>
          </p:nvSpPr>
          <p:spPr>
            <a:xfrm rot="6552427" flipH="1">
              <a:off x="7011225" y="2657851"/>
              <a:ext cx="1429080" cy="1314519"/>
            </a:xfrm>
            <a:prstGeom prst="arc">
              <a:avLst>
                <a:gd name="adj1" fmla="val 17571203"/>
                <a:gd name="adj2" fmla="val 276165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Straight Connector 12">
              <a:extLst>
                <a:ext uri="{FF2B5EF4-FFF2-40B4-BE49-F238E27FC236}">
                  <a16:creationId xmlns:a16="http://schemas.microsoft.com/office/drawing/2014/main" id="{19208DB8-800C-4BD7-9DD5-8EC8C4B808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86618" y="2427763"/>
              <a:ext cx="694893" cy="694893"/>
            </a:xfrm>
            <a:prstGeom prst="line">
              <a:avLst/>
            </a:prstGeom>
            <a:ln w="254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F73A62D-4248-4315-ADFC-E94ABADA0235}"/>
              </a:ext>
            </a:extLst>
          </p:cNvPr>
          <p:cNvGrpSpPr/>
          <p:nvPr/>
        </p:nvGrpSpPr>
        <p:grpSpPr>
          <a:xfrm>
            <a:off x="1150464" y="3772991"/>
            <a:ext cx="1496404" cy="1641399"/>
            <a:chOff x="3884165" y="3457356"/>
            <a:chExt cx="1496404" cy="1641399"/>
          </a:xfrm>
        </p:grpSpPr>
        <p:sp>
          <p:nvSpPr>
            <p:cNvPr id="19" name="원호 18">
              <a:extLst>
                <a:ext uri="{FF2B5EF4-FFF2-40B4-BE49-F238E27FC236}">
                  <a16:creationId xmlns:a16="http://schemas.microsoft.com/office/drawing/2014/main" id="{0A3B15EF-6E1B-489A-985F-7DB39C15D264}"/>
                </a:ext>
              </a:extLst>
            </p:cNvPr>
            <p:cNvSpPr/>
            <p:nvPr/>
          </p:nvSpPr>
          <p:spPr>
            <a:xfrm rot="17205044" flipH="1">
              <a:off x="3868817" y="3514636"/>
              <a:ext cx="1429080" cy="1314519"/>
            </a:xfrm>
            <a:prstGeom prst="arc">
              <a:avLst>
                <a:gd name="adj1" fmla="val 17737283"/>
                <a:gd name="adj2" fmla="val 276165"/>
              </a:avLst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원호 19">
              <a:extLst>
                <a:ext uri="{FF2B5EF4-FFF2-40B4-BE49-F238E27FC236}">
                  <a16:creationId xmlns:a16="http://schemas.microsoft.com/office/drawing/2014/main" id="{F1A3F768-F271-46CE-AC56-EC7DD213FF81}"/>
                </a:ext>
              </a:extLst>
            </p:cNvPr>
            <p:cNvSpPr/>
            <p:nvPr/>
          </p:nvSpPr>
          <p:spPr>
            <a:xfrm rot="16409050" flipH="1">
              <a:off x="4100740" y="3538174"/>
              <a:ext cx="1292215" cy="1267443"/>
            </a:xfrm>
            <a:prstGeom prst="arc">
              <a:avLst>
                <a:gd name="adj1" fmla="val 17737283"/>
                <a:gd name="adj2" fmla="val 276165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1" name="Straight Connector 12">
              <a:extLst>
                <a:ext uri="{FF2B5EF4-FFF2-40B4-BE49-F238E27FC236}">
                  <a16:creationId xmlns:a16="http://schemas.microsoft.com/office/drawing/2014/main" id="{8807B3EA-9C01-4EF7-88FC-2A385863B8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84165" y="4403862"/>
              <a:ext cx="694893" cy="694893"/>
            </a:xfrm>
            <a:prstGeom prst="line">
              <a:avLst/>
            </a:prstGeom>
            <a:ln w="254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F8FB977-6827-4AE9-94DB-FAA9D15ED603}"/>
              </a:ext>
            </a:extLst>
          </p:cNvPr>
          <p:cNvSpPr txBox="1"/>
          <p:nvPr/>
        </p:nvSpPr>
        <p:spPr>
          <a:xfrm>
            <a:off x="247732" y="1030900"/>
            <a:ext cx="11696536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 </a:t>
            </a:r>
            <a:r>
              <a:rPr lang="en-US" sz="2800" cap="all" spc="75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Github</a:t>
            </a:r>
            <a:r>
              <a:rPr 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주소</a:t>
            </a:r>
            <a:r>
              <a:rPr lang="en-US" altLang="ko-KR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en-US" altLang="ko-KR" sz="2800" dirty="0">
                <a:hlinkClick r:id="rId2"/>
              </a:rPr>
              <a:t>https://github.com/CSID-DGU/2020-1-OSSP2-dobest-8</a:t>
            </a:r>
            <a:endParaRPr lang="en-US" sz="2800" cap="all" spc="75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330B82-1BB0-4066-A7CF-2366AD7BA6B0}"/>
              </a:ext>
            </a:extLst>
          </p:cNvPr>
          <p:cNvSpPr txBox="1"/>
          <p:nvPr/>
        </p:nvSpPr>
        <p:spPr>
          <a:xfrm>
            <a:off x="6867518" y="5009431"/>
            <a:ext cx="2252220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04 </a:t>
            </a:r>
            <a:r>
              <a:rPr lang="ko-KR" alt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타임 라인</a:t>
            </a:r>
            <a:r>
              <a:rPr 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F76765-50B4-411F-B9E3-08175A2F794D}"/>
              </a:ext>
            </a:extLst>
          </p:cNvPr>
          <p:cNvSpPr txBox="1"/>
          <p:nvPr/>
        </p:nvSpPr>
        <p:spPr>
          <a:xfrm>
            <a:off x="6867141" y="6006064"/>
            <a:ext cx="2032608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05 demo</a:t>
            </a:r>
            <a:r>
              <a:rPr lang="ko-KR" alt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800" cap="all" spc="75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65826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653988"/>
            <a:ext cx="12192000" cy="4276165"/>
          </a:xfrm>
          <a:prstGeom prst="rect">
            <a:avLst/>
          </a:prstGeom>
          <a:solidFill>
            <a:srgbClr val="F4F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900" tIns="51951" rIns="103900" bIns="51951"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TextBox 2"/>
          <p:cNvSpPr txBox="1"/>
          <p:nvPr/>
        </p:nvSpPr>
        <p:spPr>
          <a:xfrm>
            <a:off x="266074" y="496960"/>
            <a:ext cx="3035256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4000" b="1" cap="all" spc="75" dirty="0">
                <a:solidFill>
                  <a:srgbClr val="6E8689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01. </a:t>
            </a:r>
            <a:r>
              <a:rPr lang="ko-KR" altLang="en-US" sz="4000" b="1" cap="all" spc="75" dirty="0">
                <a:solidFill>
                  <a:srgbClr val="6E8689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프로젝트 설명</a:t>
            </a:r>
            <a:endParaRPr lang="en-US" sz="4000" b="1" cap="all" spc="75" dirty="0">
              <a:solidFill>
                <a:srgbClr val="6E8689"/>
              </a:solidFill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sp>
        <p:nvSpPr>
          <p:cNvPr id="8" name="Rectangle 43"/>
          <p:cNvSpPr/>
          <p:nvPr/>
        </p:nvSpPr>
        <p:spPr>
          <a:xfrm>
            <a:off x="266074" y="1775169"/>
            <a:ext cx="6352325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기본적인 </a:t>
            </a: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테트리스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게임에서 고안한 게임으로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,</a:t>
            </a: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마우스 유저를 추가하여 마우스 유저와 </a:t>
            </a: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테트리스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유저와의 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대결 구도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로 진행함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기본적인 게임 진행은 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마우스 유저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는 </a:t>
            </a: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테트리스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유저를 피해 </a:t>
            </a:r>
            <a:r>
              <a:rPr lang="ko-KR" altLang="en-US" sz="2400" dirty="0" err="1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도망</a:t>
            </a: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다니며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,</a:t>
            </a: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 err="1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테트리스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유저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는 </a:t>
            </a: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테트로미노를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통해 마우스 유저를 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잡는 식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으로 이루어짐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id-ID" sz="2400" dirty="0">
              <a:solidFill>
                <a:srgbClr val="6E868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6F9DD0-EAF2-41FF-B8C8-CF5563762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867" y="1135744"/>
            <a:ext cx="4112665" cy="531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636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653988"/>
            <a:ext cx="12192000" cy="4276165"/>
          </a:xfrm>
          <a:prstGeom prst="rect">
            <a:avLst/>
          </a:prstGeom>
          <a:solidFill>
            <a:srgbClr val="F4F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900" tIns="51951" rIns="103900" bIns="51951"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TextBox 2"/>
          <p:cNvSpPr txBox="1"/>
          <p:nvPr/>
        </p:nvSpPr>
        <p:spPr>
          <a:xfrm>
            <a:off x="266074" y="496960"/>
            <a:ext cx="351765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4000" b="1" cap="all" spc="75" dirty="0">
                <a:solidFill>
                  <a:srgbClr val="6E8689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02. </a:t>
            </a:r>
            <a:r>
              <a:rPr lang="ko-KR" altLang="en-US" sz="4000" b="1" cap="all" spc="75" dirty="0">
                <a:solidFill>
                  <a:srgbClr val="6E8689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프로젝트 진행 과정</a:t>
            </a:r>
            <a:endParaRPr lang="en-US" sz="4000" b="1" cap="all" spc="75" dirty="0">
              <a:solidFill>
                <a:srgbClr val="6E8689"/>
              </a:solidFill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sp>
        <p:nvSpPr>
          <p:cNvPr id="8" name="Rectangle 43"/>
          <p:cNvSpPr/>
          <p:nvPr/>
        </p:nvSpPr>
        <p:spPr>
          <a:xfrm>
            <a:off x="1" y="1467393"/>
            <a:ext cx="594426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마우스 유저 추가</a:t>
            </a: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마우스 유저가 돌아다니는 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마우스 존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구현</a:t>
            </a: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마우스 유저와 </a:t>
            </a: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테트로미노가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충돌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하면 </a:t>
            </a:r>
            <a:r>
              <a:rPr lang="ko-KR" altLang="en-US" sz="2400" dirty="0" err="1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테트리스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유저의 승리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판정</a:t>
            </a: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테트리스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유저가 마우스 존 윗부분의 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경계를 넘도록 </a:t>
            </a:r>
            <a:r>
              <a:rPr lang="ko-KR" altLang="en-US" sz="2400" dirty="0" err="1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테트로미노</a:t>
            </a: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를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쌓으면 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마우스 유저의 승리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판정</a:t>
            </a: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endParaRPr lang="en-US" sz="2400" dirty="0">
              <a:solidFill>
                <a:srgbClr val="6E868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마우스 </a:t>
            </a: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존에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80%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이상 </a:t>
            </a: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테트로미노가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쌓이면 마우스 유저의 승리 판정</a:t>
            </a:r>
            <a:endParaRPr lang="id-ID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6" name="그림 5" descr="시계이(가) 표시된 사진&#10;&#10;자동 생성된 설명">
            <a:extLst>
              <a:ext uri="{FF2B5EF4-FFF2-40B4-BE49-F238E27FC236}">
                <a16:creationId xmlns:a16="http://schemas.microsoft.com/office/drawing/2014/main" id="{3E0FE3C9-AA9E-48AA-AD75-50C4E7638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268" y="1467393"/>
            <a:ext cx="2958992" cy="5105842"/>
          </a:xfrm>
          <a:prstGeom prst="rect">
            <a:avLst/>
          </a:prstGeom>
        </p:spPr>
      </p:pic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6490BDEF-4A3B-45FA-B879-144C50734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67393"/>
            <a:ext cx="2958992" cy="5128704"/>
          </a:xfrm>
          <a:prstGeom prst="rect">
            <a:avLst/>
          </a:prstGeom>
        </p:spPr>
      </p:pic>
      <p:sp>
        <p:nvSpPr>
          <p:cNvPr id="10" name="Rectangle 43">
            <a:extLst>
              <a:ext uri="{FF2B5EF4-FFF2-40B4-BE49-F238E27FC236}">
                <a16:creationId xmlns:a16="http://schemas.microsoft.com/office/drawing/2014/main" id="{84A0F4E7-1C63-48D5-BCC8-41A783C11693}"/>
              </a:ext>
            </a:extLst>
          </p:cNvPr>
          <p:cNvSpPr/>
          <p:nvPr/>
        </p:nvSpPr>
        <p:spPr>
          <a:xfrm>
            <a:off x="5839675" y="868193"/>
            <a:ext cx="6352325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&lt;</a:t>
            </a:r>
            <a:r>
              <a:rPr lang="ko-KR" altLang="en-US" sz="26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승리 판정 값에 따른 </a:t>
            </a:r>
            <a:r>
              <a:rPr lang="ko-KR" altLang="en-US" sz="26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승리 창</a:t>
            </a:r>
            <a:r>
              <a:rPr lang="ko-KR" altLang="en-US" sz="26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구현</a:t>
            </a:r>
            <a:r>
              <a:rPr lang="en-US" altLang="ko-KR" sz="26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</a:t>
            </a:r>
            <a:endParaRPr lang="id-ID" sz="26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4524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/>
          <p:cNvSpPr/>
          <p:nvPr/>
        </p:nvSpPr>
        <p:spPr>
          <a:xfrm>
            <a:off x="0" y="4571837"/>
            <a:ext cx="12192000" cy="2286163"/>
          </a:xfrm>
          <a:prstGeom prst="rect">
            <a:avLst/>
          </a:prstGeom>
          <a:solidFill>
            <a:srgbClr val="F4F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900" tIns="51951" rIns="103900" bIns="51951" rtlCol="0" anchor="ctr"/>
          <a:lstStyle/>
          <a:p>
            <a:pPr algn="ctr"/>
            <a:endParaRPr lang="ko-KR" altLang="en-US" sz="2400"/>
          </a:p>
        </p:txBody>
      </p:sp>
      <p:sp>
        <p:nvSpPr>
          <p:cNvPr id="35" name="직사각형 34"/>
          <p:cNvSpPr/>
          <p:nvPr/>
        </p:nvSpPr>
        <p:spPr>
          <a:xfrm>
            <a:off x="468180" y="1816655"/>
            <a:ext cx="11311443" cy="5041345"/>
          </a:xfrm>
          <a:prstGeom prst="rect">
            <a:avLst/>
          </a:prstGeom>
          <a:solidFill>
            <a:srgbClr val="FDFDFD"/>
          </a:solidFill>
          <a:ln>
            <a:noFill/>
          </a:ln>
          <a:effectLst>
            <a:outerShdw blurRad="127000" dist="50800" dir="16200000" rotWithShape="0">
              <a:prstClr val="black">
                <a:alpha val="15000"/>
              </a:prstClr>
            </a:outerShd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900" tIns="51951" rIns="103900" bIns="51951" rtlCol="0" anchor="ctr"/>
          <a:lstStyle/>
          <a:p>
            <a:pPr algn="ctr"/>
            <a:endParaRPr lang="ko-KR" altLang="en-US" sz="2400"/>
          </a:p>
        </p:txBody>
      </p:sp>
      <p:grpSp>
        <p:nvGrpSpPr>
          <p:cNvPr id="29" name="그룹 28"/>
          <p:cNvGrpSpPr/>
          <p:nvPr/>
        </p:nvGrpSpPr>
        <p:grpSpPr>
          <a:xfrm>
            <a:off x="1492274" y="830271"/>
            <a:ext cx="9207451" cy="986384"/>
            <a:chOff x="1188840" y="1200260"/>
            <a:chExt cx="7481054" cy="986384"/>
          </a:xfrm>
        </p:grpSpPr>
        <p:sp>
          <p:nvSpPr>
            <p:cNvPr id="5" name="직사각형 4"/>
            <p:cNvSpPr/>
            <p:nvPr/>
          </p:nvSpPr>
          <p:spPr>
            <a:xfrm>
              <a:off x="1188840" y="1200260"/>
              <a:ext cx="7481054" cy="61555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ko-KR" altLang="en-US" sz="4000" dirty="0">
                  <a:solidFill>
                    <a:srgbClr val="A5C8C5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아이템 구현</a:t>
              </a:r>
            </a:p>
          </p:txBody>
        </p:sp>
        <p:cxnSp>
          <p:nvCxnSpPr>
            <p:cNvPr id="10" name="직선 연결선 9"/>
            <p:cNvCxnSpPr>
              <a:cxnSpLocks/>
            </p:cNvCxnSpPr>
            <p:nvPr/>
          </p:nvCxnSpPr>
          <p:spPr>
            <a:xfrm>
              <a:off x="4929368" y="1899244"/>
              <a:ext cx="0" cy="287400"/>
            </a:xfrm>
            <a:prstGeom prst="line">
              <a:avLst/>
            </a:prstGeom>
            <a:ln w="9525">
              <a:solidFill>
                <a:srgbClr val="6E8689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3426E79-AC3B-42B2-8E97-6CE21DE7F63A}"/>
              </a:ext>
            </a:extLst>
          </p:cNvPr>
          <p:cNvSpPr txBox="1"/>
          <p:nvPr/>
        </p:nvSpPr>
        <p:spPr>
          <a:xfrm>
            <a:off x="4337175" y="131288"/>
            <a:ext cx="351765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4000" b="1" cap="all" spc="75" dirty="0">
                <a:solidFill>
                  <a:srgbClr val="6E8689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02. </a:t>
            </a:r>
            <a:r>
              <a:rPr lang="ko-KR" altLang="en-US" sz="4000" b="1" cap="all" spc="75" dirty="0">
                <a:solidFill>
                  <a:srgbClr val="6E8689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프로젝트 진행 과정</a:t>
            </a:r>
            <a:endParaRPr lang="en-US" sz="4000" b="1" cap="all" spc="75" dirty="0">
              <a:solidFill>
                <a:srgbClr val="6E8689"/>
              </a:solidFill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sp>
        <p:nvSpPr>
          <p:cNvPr id="12" name="Rectangle 43">
            <a:extLst>
              <a:ext uri="{FF2B5EF4-FFF2-40B4-BE49-F238E27FC236}">
                <a16:creationId xmlns:a16="http://schemas.microsoft.com/office/drawing/2014/main" id="{CC15C826-CBFA-4302-8CBD-9A578385555E}"/>
              </a:ext>
            </a:extLst>
          </p:cNvPr>
          <p:cNvSpPr/>
          <p:nvPr/>
        </p:nvSpPr>
        <p:spPr>
          <a:xfrm>
            <a:off x="603009" y="2464181"/>
            <a:ext cx="6042978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마우스 존 내에 아이템들이 랜덤으로 생성됨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빨간색 아이템은 </a:t>
            </a:r>
            <a:r>
              <a:rPr lang="en-US" altLang="ko-KR" sz="240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Invincible 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아이템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으로 일정시간동안 마우스 유저는 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무적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이 됨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파란색 아이템은 일정시간동안 마우스 유저가 </a:t>
            </a:r>
            <a:r>
              <a:rPr lang="ko-KR" altLang="en-US" sz="2400" dirty="0" err="1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테트로미노를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파괴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할 수 있도록 함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그 외에 게임 창을 유저가 원하는 대로 늘릴 수 있는 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resize 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기능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구현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6" name="그림 5" descr="점수판, 시계이(가) 표시된 사진&#10;&#10;자동 생성된 설명">
            <a:extLst>
              <a:ext uri="{FF2B5EF4-FFF2-40B4-BE49-F238E27FC236}">
                <a16:creationId xmlns:a16="http://schemas.microsoft.com/office/drawing/2014/main" id="{7448938D-6E0D-44F3-AB9D-9B57102C0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987" y="2149469"/>
            <a:ext cx="2579954" cy="4469697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0ED0AAE5-25F7-47DA-B4CD-8250BFC544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4777" y="2149468"/>
            <a:ext cx="2467791" cy="446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585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/>
          <p:cNvSpPr/>
          <p:nvPr/>
        </p:nvSpPr>
        <p:spPr>
          <a:xfrm>
            <a:off x="0" y="4571837"/>
            <a:ext cx="12192000" cy="2286163"/>
          </a:xfrm>
          <a:prstGeom prst="rect">
            <a:avLst/>
          </a:prstGeom>
          <a:solidFill>
            <a:srgbClr val="F4F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900" tIns="51951" rIns="103900" bIns="51951" rtlCol="0" anchor="ctr"/>
          <a:lstStyle/>
          <a:p>
            <a:pPr algn="ctr"/>
            <a:endParaRPr lang="ko-KR" altLang="en-US" sz="2400"/>
          </a:p>
        </p:txBody>
      </p:sp>
      <p:sp>
        <p:nvSpPr>
          <p:cNvPr id="11" name="직사각형 10"/>
          <p:cNvSpPr/>
          <p:nvPr/>
        </p:nvSpPr>
        <p:spPr>
          <a:xfrm rot="10800000" flipV="1">
            <a:off x="454729" y="-1"/>
            <a:ext cx="11311446" cy="6002767"/>
          </a:xfrm>
          <a:prstGeom prst="rect">
            <a:avLst/>
          </a:prstGeom>
          <a:solidFill>
            <a:srgbClr val="FDFDFD"/>
          </a:solidFill>
          <a:ln>
            <a:noFill/>
          </a:ln>
          <a:effectLst>
            <a:outerShdw blurRad="76200" dist="38100" dir="8100000" algn="tr" rotWithShape="0">
              <a:prstClr val="black">
                <a:alpha val="20000"/>
              </a:prstClr>
            </a:outerShd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900" tIns="51951" rIns="103900" bIns="51951" rtlCol="0" anchor="ctr"/>
          <a:lstStyle/>
          <a:p>
            <a:pPr algn="ctr"/>
            <a:endParaRPr lang="ko-KR" altLang="en-US" sz="2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0A29C8-E1C1-463B-90BE-A7A871CCBFB6}"/>
              </a:ext>
            </a:extLst>
          </p:cNvPr>
          <p:cNvSpPr txBox="1"/>
          <p:nvPr/>
        </p:nvSpPr>
        <p:spPr>
          <a:xfrm>
            <a:off x="4914415" y="239680"/>
            <a:ext cx="236317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4000" b="1" cap="all" spc="75" dirty="0">
                <a:solidFill>
                  <a:srgbClr val="6E8689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03. </a:t>
            </a:r>
            <a:r>
              <a:rPr lang="ko-KR" altLang="en-US" sz="4000" b="1" cap="all" spc="75" dirty="0">
                <a:solidFill>
                  <a:srgbClr val="6E8689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향후 계획</a:t>
            </a:r>
            <a:endParaRPr lang="en-US" sz="4000" b="1" cap="all" spc="75" dirty="0">
              <a:solidFill>
                <a:srgbClr val="6E8689"/>
              </a:solidFill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sp>
        <p:nvSpPr>
          <p:cNvPr id="5" name="Rectangle 43">
            <a:extLst>
              <a:ext uri="{FF2B5EF4-FFF2-40B4-BE49-F238E27FC236}">
                <a16:creationId xmlns:a16="http://schemas.microsoft.com/office/drawing/2014/main" id="{D0FE0394-A7DD-4ABE-9267-0C19639AE391}"/>
              </a:ext>
            </a:extLst>
          </p:cNvPr>
          <p:cNvSpPr/>
          <p:nvPr/>
        </p:nvSpPr>
        <p:spPr>
          <a:xfrm>
            <a:off x="3074511" y="982176"/>
            <a:ext cx="604297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미완성 된 아이템 기능을 구현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마우스 유저가 </a:t>
            </a: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테트로미노를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 임의로 놓을 수 있는 아이템 기능 구현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(</a:t>
            </a:r>
            <a:r>
              <a:rPr lang="ko-KR" altLang="en-US" sz="2400" dirty="0" err="1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테트리스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/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대결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) </a:t>
            </a: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모드 선택 추가 구현</a:t>
            </a: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그 외의 필요 없는 기능들이나 필요한 기능들을 제거하거나 추가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구현한 내용들을 디버깅 및 테스트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sz="2400" dirty="0">
              <a:solidFill>
                <a:srgbClr val="6E868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함초롬바탕" panose="02030604000101010101" pitchFamily="18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최종보고서와 최종발표 준비</a:t>
            </a:r>
            <a:r>
              <a:rPr lang="en-US" altLang="ko-KR" sz="24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함초롬바탕" panose="02030604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2437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653988"/>
            <a:ext cx="12192000" cy="4276165"/>
          </a:xfrm>
          <a:prstGeom prst="rect">
            <a:avLst/>
          </a:prstGeom>
          <a:solidFill>
            <a:srgbClr val="F4F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900" tIns="51951" rIns="103900" bIns="51951"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TextBox 2"/>
          <p:cNvSpPr txBox="1"/>
          <p:nvPr/>
        </p:nvSpPr>
        <p:spPr>
          <a:xfrm>
            <a:off x="266074" y="496960"/>
            <a:ext cx="351765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4000" b="1" cap="all" spc="75" dirty="0">
                <a:solidFill>
                  <a:srgbClr val="6E8689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04. </a:t>
            </a:r>
            <a:r>
              <a:rPr lang="ko-KR" altLang="en-US" sz="4000" b="1" cap="all" spc="75" dirty="0">
                <a:solidFill>
                  <a:srgbClr val="6E8689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타임 라인</a:t>
            </a:r>
            <a:endParaRPr lang="en-US" sz="4000" b="1" cap="all" spc="75" dirty="0">
              <a:solidFill>
                <a:srgbClr val="6E8689"/>
              </a:solidFill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graphicFrame>
        <p:nvGraphicFramePr>
          <p:cNvPr id="12" name="표 5">
            <a:extLst>
              <a:ext uri="{FF2B5EF4-FFF2-40B4-BE49-F238E27FC236}">
                <a16:creationId xmlns:a16="http://schemas.microsoft.com/office/drawing/2014/main" id="{96AB6242-71B0-46B9-9F03-52A3426A81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790386"/>
              </p:ext>
            </p:extLst>
          </p:nvPr>
        </p:nvGraphicFramePr>
        <p:xfrm>
          <a:off x="2575684" y="1653988"/>
          <a:ext cx="9020673" cy="496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297">
                  <a:extLst>
                    <a:ext uri="{9D8B030D-6E8A-4147-A177-3AD203B41FA5}">
                      <a16:colId xmlns:a16="http://schemas.microsoft.com/office/drawing/2014/main" val="1264088312"/>
                    </a:ext>
                  </a:extLst>
                </a:gridCol>
                <a:gridCol w="1002297">
                  <a:extLst>
                    <a:ext uri="{9D8B030D-6E8A-4147-A177-3AD203B41FA5}">
                      <a16:colId xmlns:a16="http://schemas.microsoft.com/office/drawing/2014/main" val="3236441885"/>
                    </a:ext>
                  </a:extLst>
                </a:gridCol>
                <a:gridCol w="1002297">
                  <a:extLst>
                    <a:ext uri="{9D8B030D-6E8A-4147-A177-3AD203B41FA5}">
                      <a16:colId xmlns:a16="http://schemas.microsoft.com/office/drawing/2014/main" val="713987826"/>
                    </a:ext>
                  </a:extLst>
                </a:gridCol>
                <a:gridCol w="1002297">
                  <a:extLst>
                    <a:ext uri="{9D8B030D-6E8A-4147-A177-3AD203B41FA5}">
                      <a16:colId xmlns:a16="http://schemas.microsoft.com/office/drawing/2014/main" val="2433186104"/>
                    </a:ext>
                  </a:extLst>
                </a:gridCol>
                <a:gridCol w="1002297">
                  <a:extLst>
                    <a:ext uri="{9D8B030D-6E8A-4147-A177-3AD203B41FA5}">
                      <a16:colId xmlns:a16="http://schemas.microsoft.com/office/drawing/2014/main" val="285214833"/>
                    </a:ext>
                  </a:extLst>
                </a:gridCol>
                <a:gridCol w="1002297">
                  <a:extLst>
                    <a:ext uri="{9D8B030D-6E8A-4147-A177-3AD203B41FA5}">
                      <a16:colId xmlns:a16="http://schemas.microsoft.com/office/drawing/2014/main" val="3160290944"/>
                    </a:ext>
                  </a:extLst>
                </a:gridCol>
                <a:gridCol w="1002297">
                  <a:extLst>
                    <a:ext uri="{9D8B030D-6E8A-4147-A177-3AD203B41FA5}">
                      <a16:colId xmlns:a16="http://schemas.microsoft.com/office/drawing/2014/main" val="131343287"/>
                    </a:ext>
                  </a:extLst>
                </a:gridCol>
                <a:gridCol w="1002297">
                  <a:extLst>
                    <a:ext uri="{9D8B030D-6E8A-4147-A177-3AD203B41FA5}">
                      <a16:colId xmlns:a16="http://schemas.microsoft.com/office/drawing/2014/main" val="3699670873"/>
                    </a:ext>
                  </a:extLst>
                </a:gridCol>
                <a:gridCol w="1002297">
                  <a:extLst>
                    <a:ext uri="{9D8B030D-6E8A-4147-A177-3AD203B41FA5}">
                      <a16:colId xmlns:a16="http://schemas.microsoft.com/office/drawing/2014/main" val="4152607348"/>
                    </a:ext>
                  </a:extLst>
                </a:gridCol>
              </a:tblGrid>
              <a:tr h="4965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428339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CF1B5B9F-495C-45A4-9F7A-ED57CEC6932C}"/>
              </a:ext>
            </a:extLst>
          </p:cNvPr>
          <p:cNvSpPr/>
          <p:nvPr/>
        </p:nvSpPr>
        <p:spPr>
          <a:xfrm>
            <a:off x="2575683" y="2407928"/>
            <a:ext cx="9020673" cy="44813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044977-A576-4ED5-950D-C219D2E53A8C}"/>
              </a:ext>
            </a:extLst>
          </p:cNvPr>
          <p:cNvSpPr txBox="1"/>
          <p:nvPr/>
        </p:nvSpPr>
        <p:spPr>
          <a:xfrm>
            <a:off x="1" y="2407928"/>
            <a:ext cx="2430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분석 및 아이디어 회의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EF86DE-5012-465B-BB79-D97956D015B0}"/>
              </a:ext>
            </a:extLst>
          </p:cNvPr>
          <p:cNvSpPr txBox="1"/>
          <p:nvPr/>
        </p:nvSpPr>
        <p:spPr>
          <a:xfrm>
            <a:off x="0" y="2949928"/>
            <a:ext cx="2430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마우스 유저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마우스 존 구현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B634A11-DE93-4DF6-81D1-95D71B41014B}"/>
              </a:ext>
            </a:extLst>
          </p:cNvPr>
          <p:cNvSpPr txBox="1"/>
          <p:nvPr/>
        </p:nvSpPr>
        <p:spPr>
          <a:xfrm>
            <a:off x="0" y="3484004"/>
            <a:ext cx="246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승리 판정 및 </a:t>
            </a:r>
            <a:r>
              <a:rPr lang="ko-KR" altLang="en-US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승리창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구현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C6E58F-F99E-4830-BADB-D99C9F2135A8}"/>
              </a:ext>
            </a:extLst>
          </p:cNvPr>
          <p:cNvSpPr txBox="1"/>
          <p:nvPr/>
        </p:nvSpPr>
        <p:spPr>
          <a:xfrm>
            <a:off x="1" y="4063135"/>
            <a:ext cx="2430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Resize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및 무적 아이템 기능 구현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862541-C1B1-45F2-A53D-D225FBA30B01}"/>
              </a:ext>
            </a:extLst>
          </p:cNvPr>
          <p:cNvSpPr txBox="1"/>
          <p:nvPr/>
        </p:nvSpPr>
        <p:spPr>
          <a:xfrm>
            <a:off x="-1" y="4743559"/>
            <a:ext cx="2430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나머지 아이템 기능 구현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508482-09B2-44AF-9DAF-7BFAEAD83D78}"/>
              </a:ext>
            </a:extLst>
          </p:cNvPr>
          <p:cNvSpPr txBox="1"/>
          <p:nvPr/>
        </p:nvSpPr>
        <p:spPr>
          <a:xfrm>
            <a:off x="-6" y="5355623"/>
            <a:ext cx="25590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테트리스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대결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모드 선택 구현 및 최종 발표 준비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30151E9-FD11-4DED-8629-8E352A73EE5B}"/>
              </a:ext>
            </a:extLst>
          </p:cNvPr>
          <p:cNvSpPr/>
          <p:nvPr/>
        </p:nvSpPr>
        <p:spPr>
          <a:xfrm>
            <a:off x="2559014" y="2988269"/>
            <a:ext cx="9020673" cy="44813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F9B73D5-8327-4E98-B95E-16A9C209D44D}"/>
              </a:ext>
            </a:extLst>
          </p:cNvPr>
          <p:cNvSpPr/>
          <p:nvPr/>
        </p:nvSpPr>
        <p:spPr>
          <a:xfrm>
            <a:off x="2559012" y="3564455"/>
            <a:ext cx="9020673" cy="44813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BC1ACDF-32B0-4A9B-B9B6-337279DE79A9}"/>
              </a:ext>
            </a:extLst>
          </p:cNvPr>
          <p:cNvSpPr/>
          <p:nvPr/>
        </p:nvSpPr>
        <p:spPr>
          <a:xfrm>
            <a:off x="2559012" y="4164789"/>
            <a:ext cx="9020673" cy="44813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6A77DCF-34C3-4DE0-A372-E4D56BA8832E}"/>
              </a:ext>
            </a:extLst>
          </p:cNvPr>
          <p:cNvSpPr/>
          <p:nvPr/>
        </p:nvSpPr>
        <p:spPr>
          <a:xfrm>
            <a:off x="2559011" y="4752126"/>
            <a:ext cx="9020673" cy="44813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B071FAE-3804-4E95-8002-29D5D0C1B494}"/>
              </a:ext>
            </a:extLst>
          </p:cNvPr>
          <p:cNvSpPr/>
          <p:nvPr/>
        </p:nvSpPr>
        <p:spPr>
          <a:xfrm>
            <a:off x="2559010" y="5396371"/>
            <a:ext cx="9020673" cy="44813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D07F592-77BD-4DEB-839E-419A0FC7B3E3}"/>
              </a:ext>
            </a:extLst>
          </p:cNvPr>
          <p:cNvSpPr/>
          <p:nvPr/>
        </p:nvSpPr>
        <p:spPr>
          <a:xfrm>
            <a:off x="2559010" y="2420925"/>
            <a:ext cx="2023672" cy="42814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A3ACE82-24B1-4496-A5B5-F358639889C8}"/>
              </a:ext>
            </a:extLst>
          </p:cNvPr>
          <p:cNvSpPr/>
          <p:nvPr/>
        </p:nvSpPr>
        <p:spPr>
          <a:xfrm>
            <a:off x="3570845" y="2997111"/>
            <a:ext cx="2997171" cy="44813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608399C-E0AC-47C2-9438-26EB20A160C5}"/>
              </a:ext>
            </a:extLst>
          </p:cNvPr>
          <p:cNvSpPr/>
          <p:nvPr/>
        </p:nvSpPr>
        <p:spPr>
          <a:xfrm>
            <a:off x="5295510" y="3562527"/>
            <a:ext cx="1773836" cy="44813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B6F096E-4C0A-4A9D-AD88-5F90D9C0A8AB}"/>
              </a:ext>
            </a:extLst>
          </p:cNvPr>
          <p:cNvSpPr/>
          <p:nvPr/>
        </p:nvSpPr>
        <p:spPr>
          <a:xfrm>
            <a:off x="6523091" y="4176618"/>
            <a:ext cx="2218500" cy="44813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7F10CB4-F3C1-4F3B-B67B-6E5FD009182D}"/>
              </a:ext>
            </a:extLst>
          </p:cNvPr>
          <p:cNvSpPr/>
          <p:nvPr/>
        </p:nvSpPr>
        <p:spPr>
          <a:xfrm>
            <a:off x="8152838" y="4762122"/>
            <a:ext cx="2522483" cy="44813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90901F9-3A03-424B-A95F-4DE264DE396C}"/>
              </a:ext>
            </a:extLst>
          </p:cNvPr>
          <p:cNvSpPr/>
          <p:nvPr/>
        </p:nvSpPr>
        <p:spPr>
          <a:xfrm>
            <a:off x="9556011" y="5406367"/>
            <a:ext cx="2023672" cy="42814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3375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653988"/>
            <a:ext cx="12192000" cy="4276165"/>
          </a:xfrm>
          <a:prstGeom prst="rect">
            <a:avLst/>
          </a:prstGeom>
          <a:solidFill>
            <a:srgbClr val="F4F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900" tIns="51951" rIns="103900" bIns="51951"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TextBox 2"/>
          <p:cNvSpPr txBox="1"/>
          <p:nvPr/>
        </p:nvSpPr>
        <p:spPr>
          <a:xfrm>
            <a:off x="266074" y="71279"/>
            <a:ext cx="351765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4000" b="1" cap="all" spc="75" dirty="0">
                <a:solidFill>
                  <a:srgbClr val="6E8689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05. Demo</a:t>
            </a:r>
            <a:endParaRPr lang="en-US" sz="4000" b="1" cap="all" spc="75" dirty="0">
              <a:solidFill>
                <a:srgbClr val="6E8689"/>
              </a:solidFill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pic>
        <p:nvPicPr>
          <p:cNvPr id="2" name="시연영상">
            <a:hlinkClick r:id="" action="ppaction://media"/>
            <a:extLst>
              <a:ext uri="{FF2B5EF4-FFF2-40B4-BE49-F238E27FC236}">
                <a16:creationId xmlns:a16="http://schemas.microsoft.com/office/drawing/2014/main" id="{22AC6F5A-A553-4F3F-8AAE-580E9CE316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67559"/>
            <a:ext cx="12192000" cy="629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7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1732314"/>
            <a:ext cx="12192000" cy="4020583"/>
          </a:xfrm>
          <a:prstGeom prst="rect">
            <a:avLst/>
          </a:prstGeom>
          <a:solidFill>
            <a:srgbClr val="F4F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900" tIns="51951" rIns="103900" bIns="51951" rtlCol="0" anchor="ctr"/>
          <a:lstStyle/>
          <a:p>
            <a:pPr algn="ctr"/>
            <a:endParaRPr lang="ko-KR" altLang="en-US" sz="2400"/>
          </a:p>
        </p:txBody>
      </p:sp>
      <p:grpSp>
        <p:nvGrpSpPr>
          <p:cNvPr id="38" name="그룹 37"/>
          <p:cNvGrpSpPr/>
          <p:nvPr/>
        </p:nvGrpSpPr>
        <p:grpSpPr>
          <a:xfrm>
            <a:off x="3805613" y="2264207"/>
            <a:ext cx="5768693" cy="2538715"/>
            <a:chOff x="3751825" y="2264207"/>
            <a:chExt cx="5768693" cy="2538715"/>
          </a:xfrm>
        </p:grpSpPr>
        <p:grpSp>
          <p:nvGrpSpPr>
            <p:cNvPr id="18" name="그룹 17"/>
            <p:cNvGrpSpPr/>
            <p:nvPr/>
          </p:nvGrpSpPr>
          <p:grpSpPr>
            <a:xfrm>
              <a:off x="3751825" y="2264207"/>
              <a:ext cx="5351929" cy="2538715"/>
              <a:chOff x="4142322" y="1451991"/>
              <a:chExt cx="3841622" cy="2101199"/>
            </a:xfrm>
          </p:grpSpPr>
          <p:sp>
            <p:nvSpPr>
              <p:cNvPr id="19" name="직사각형 18"/>
              <p:cNvSpPr/>
              <p:nvPr/>
            </p:nvSpPr>
            <p:spPr>
              <a:xfrm>
                <a:off x="4474005" y="1598483"/>
                <a:ext cx="3254793" cy="1808218"/>
              </a:xfrm>
              <a:prstGeom prst="rect">
                <a:avLst/>
              </a:prstGeom>
              <a:noFill/>
              <a:ln w="38100">
                <a:solidFill>
                  <a:srgbClr val="6E86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20" name="직사각형 19"/>
              <p:cNvSpPr/>
              <p:nvPr/>
            </p:nvSpPr>
            <p:spPr>
              <a:xfrm>
                <a:off x="4367728" y="1451991"/>
                <a:ext cx="3467346" cy="2101199"/>
              </a:xfrm>
              <a:prstGeom prst="rect">
                <a:avLst/>
              </a:prstGeom>
              <a:noFill/>
              <a:ln w="28575">
                <a:solidFill>
                  <a:srgbClr val="6E86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4142322" y="2245660"/>
                <a:ext cx="3841622" cy="513866"/>
              </a:xfrm>
              <a:prstGeom prst="rect">
                <a:avLst/>
              </a:prstGeom>
              <a:solidFill>
                <a:srgbClr val="F4F4E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7" name="직사각형 36"/>
            <p:cNvSpPr/>
            <p:nvPr/>
          </p:nvSpPr>
          <p:spPr>
            <a:xfrm>
              <a:off x="3751825" y="2876910"/>
              <a:ext cx="5768693" cy="1332019"/>
            </a:xfrm>
            <a:prstGeom prst="rect">
              <a:avLst/>
            </a:prstGeom>
            <a:solidFill>
              <a:srgbClr val="F4F4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4931802" y="3246486"/>
            <a:ext cx="3264363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감사합니다</a:t>
            </a:r>
            <a:r>
              <a:rPr lang="en-US" altLang="ko-KR" sz="4800" dirty="0">
                <a:solidFill>
                  <a:srgbClr val="6E8689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C4AC98E-ED7D-4821-BFB5-363FD2A9BDA6}"/>
              </a:ext>
            </a:extLst>
          </p:cNvPr>
          <p:cNvSpPr/>
          <p:nvPr/>
        </p:nvSpPr>
        <p:spPr>
          <a:xfrm>
            <a:off x="7218968" y="5634607"/>
            <a:ext cx="4710676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컴퓨터공학과 </a:t>
            </a:r>
            <a:r>
              <a:rPr lang="en-US" altLang="ko-KR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2017112098 </a:t>
            </a:r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한재진</a:t>
            </a:r>
            <a:endParaRPr lang="en-US" altLang="ko-KR" sz="2400" dirty="0">
              <a:solidFill>
                <a:srgbClr val="A5C8C5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컴퓨터공학과 </a:t>
            </a:r>
            <a:r>
              <a:rPr lang="en-US" altLang="ko-KR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2018112013 </a:t>
            </a:r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이서연</a:t>
            </a:r>
            <a:endParaRPr lang="en-US" altLang="ko-KR" sz="2400" dirty="0">
              <a:solidFill>
                <a:srgbClr val="A5C8C5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컴퓨터공학과 </a:t>
            </a:r>
            <a:r>
              <a:rPr lang="en-US" altLang="ko-KR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2018112020 </a:t>
            </a:r>
            <a:r>
              <a:rPr lang="ko-KR" altLang="en-US" sz="2400" dirty="0">
                <a:solidFill>
                  <a:srgbClr val="A5C8C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노수민</a:t>
            </a:r>
          </a:p>
        </p:txBody>
      </p:sp>
    </p:spTree>
    <p:extLst>
      <p:ext uri="{BB962C8B-B14F-4D97-AF65-F5344CB8AC3E}">
        <p14:creationId xmlns:p14="http://schemas.microsoft.com/office/powerpoint/2010/main" val="388108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311</Words>
  <Application>Microsoft Office PowerPoint</Application>
  <PresentationFormat>와이드스크린</PresentationFormat>
  <Paragraphs>73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휴먼모음T</vt:lpstr>
      <vt:lpstr>나눔바른고딕</vt:lpstr>
      <vt:lpstr>Wingdings</vt:lpstr>
      <vt:lpstr>HY얕은샘물M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skunic</dc:creator>
  <cp:lastModifiedBy>이 서연</cp:lastModifiedBy>
  <cp:revision>43</cp:revision>
  <dcterms:created xsi:type="dcterms:W3CDTF">2018-07-09T02:43:13Z</dcterms:created>
  <dcterms:modified xsi:type="dcterms:W3CDTF">2020-05-28T04:36:18Z</dcterms:modified>
</cp:coreProperties>
</file>

<file path=docProps/thumbnail.jpeg>
</file>